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2"/>
  </p:sldMasterIdLst>
  <p:notesMasterIdLst>
    <p:notesMasterId r:id="rId13"/>
  </p:notesMasterIdLst>
  <p:handoutMasterIdLst>
    <p:handoutMasterId r:id="rId14"/>
  </p:handoutMasterIdLst>
  <p:sldIdLst>
    <p:sldId id="265" r:id="rId3"/>
    <p:sldId id="273" r:id="rId4"/>
    <p:sldId id="274" r:id="rId5"/>
    <p:sldId id="288" r:id="rId6"/>
    <p:sldId id="289" r:id="rId7"/>
    <p:sldId id="292" r:id="rId8"/>
    <p:sldId id="290" r:id="rId9"/>
    <p:sldId id="291" r:id="rId10"/>
    <p:sldId id="293" r:id="rId11"/>
    <p:sldId id="294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B301B821-A1FF-4177-AEE7-76D212191A0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4660"/>
  </p:normalViewPr>
  <p:slideViewPr>
    <p:cSldViewPr snapToGrid="0">
      <p:cViewPr varScale="1">
        <p:scale>
          <a:sx n="70" d="100"/>
          <a:sy n="70" d="100"/>
        </p:scale>
        <p:origin x="738" y="72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3" d="100"/>
          <a:sy n="63" d="100"/>
        </p:scale>
        <p:origin x="1986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presProps" Target="pres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EA5F0D-C1DC-412F-A146-DDB3A74B588F}" type="datetimeFigureOut">
              <a:rPr lang="en-US"/>
              <a:t>9/30/2013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AE14B8-3CC9-472D-9BC5-A84D80684DE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778275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CDE508-72C8-4AB5-AA9C-1584D31690E0}" type="datetimeFigureOut">
              <a:rPr lang="en-US"/>
              <a:t>9/30/2013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B667E1-E601-4AAF-B95C-B25720D70A60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111367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34765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Sun rising over grassy hills" title="Slide Design Pictur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" y="0"/>
            <a:ext cx="12188699" cy="47993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 bwMode="ltGray">
          <a:xfrm>
            <a:off x="-2" y="4754880"/>
            <a:ext cx="12192002" cy="2103120"/>
          </a:xfrm>
          <a:prstGeom prst="rect">
            <a:avLst/>
          </a:prstGeom>
          <a:gradFill flip="none" rotWithShape="1">
            <a:gsLst>
              <a:gs pos="100000">
                <a:schemeClr val="tx2">
                  <a:lumMod val="75000"/>
                </a:schemeClr>
              </a:gs>
              <a:gs pos="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uphemia"/>
              <a:ea typeface="+mn-ea"/>
              <a:cs typeface="+mn-cs"/>
            </a:endParaRPr>
          </a:p>
        </p:txBody>
      </p:sp>
      <p:sp>
        <p:nvSpPr>
          <p:cNvPr id="6" name="Rectangle 5"/>
          <p:cNvSpPr/>
          <p:nvPr/>
        </p:nvSpPr>
        <p:spPr bwMode="white">
          <a:xfrm>
            <a:off x="-127" y="4724400"/>
            <a:ext cx="12188826" cy="76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3999" y="4800600"/>
            <a:ext cx="9144002" cy="1143000"/>
          </a:xfrm>
        </p:spPr>
        <p:txBody>
          <a:bodyPr anchor="b">
            <a:norm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2413" y="5943600"/>
            <a:ext cx="9144002" cy="762000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2000" cap="none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382882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Alternate 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ltGray">
          <a:xfrm>
            <a:off x="0" y="0"/>
            <a:ext cx="4873752" cy="6858000"/>
          </a:xfrm>
          <a:prstGeom prst="rect">
            <a:avLst/>
          </a:prstGeom>
          <a:gradFill flip="none" rotWithShape="1">
            <a:gsLst>
              <a:gs pos="100000">
                <a:schemeClr val="tx2">
                  <a:lumMod val="75000"/>
                </a:schemeClr>
              </a:gs>
              <a:gs pos="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uphemia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0412" y="2362200"/>
            <a:ext cx="3200400" cy="1990725"/>
          </a:xfrm>
        </p:spPr>
        <p:txBody>
          <a:bodyPr anchor="b">
            <a:normAutofit/>
          </a:bodyPr>
          <a:lstStyle>
            <a:lvl1pPr>
              <a:defRPr sz="34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62892" y="685800"/>
            <a:ext cx="6370320" cy="5486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0412" y="4367308"/>
            <a:ext cx="3200400" cy="1622012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E583DDF-CA54-461A-A486-592D2374C532}" type="datetimeFigureOut">
              <a:rPr lang="en-US"/>
              <a:pPr/>
              <a:t>9/30/2013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A8D9AD5-F248-4919-864A-CFD76CC027D6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6930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ltGray">
          <a:xfrm>
            <a:off x="7315200" y="0"/>
            <a:ext cx="4873752" cy="6858000"/>
          </a:xfrm>
          <a:prstGeom prst="rect">
            <a:avLst/>
          </a:prstGeom>
          <a:gradFill flip="none" rotWithShape="1">
            <a:gsLst>
              <a:gs pos="100000">
                <a:schemeClr val="tx2">
                  <a:lumMod val="75000"/>
                </a:schemeClr>
              </a:gs>
              <a:gs pos="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uphemia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23214" y="2362200"/>
            <a:ext cx="3200400" cy="1993392"/>
          </a:xfrm>
        </p:spPr>
        <p:txBody>
          <a:bodyPr anchor="b">
            <a:normAutofit/>
          </a:bodyPr>
          <a:lstStyle>
            <a:lvl1pPr>
              <a:defRPr sz="34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7315200" cy="6858000"/>
          </a:xfrm>
          <a:solidFill>
            <a:schemeClr val="bg2">
              <a:lumMod val="90000"/>
            </a:schemeClr>
          </a:solidFill>
        </p:spPr>
        <p:txBody>
          <a:bodyPr/>
          <a:lstStyle>
            <a:lvl1pPr marL="0" indent="0" algn="ctr">
              <a:buNone/>
              <a:defRPr sz="3200">
                <a:solidFill>
                  <a:schemeClr val="tx2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23214" y="4355592"/>
            <a:ext cx="3200400" cy="1644614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9/30/2013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71734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9/30/2013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38572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274638"/>
            <a:ext cx="2628900" cy="589756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274638"/>
            <a:ext cx="7734300" cy="589756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9/30/2013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51558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6pPr>
              <a:defRPr/>
            </a:lvl6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9/30/2013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59342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>
            <a:off x="0" y="0"/>
            <a:ext cx="12188826" cy="457200"/>
          </a:xfrm>
          <a:prstGeom prst="rect">
            <a:avLst/>
          </a:prstGeom>
          <a:gradFill flip="none" rotWithShape="1">
            <a:gsLst>
              <a:gs pos="100000">
                <a:schemeClr val="tx2">
                  <a:lumMod val="75000"/>
                </a:schemeClr>
              </a:gs>
              <a:gs pos="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b="0" i="0" u="none" strike="noStrike" kern="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uphemia"/>
            </a:endParaRPr>
          </a:p>
        </p:txBody>
      </p:sp>
      <p:sp>
        <p:nvSpPr>
          <p:cNvPr id="8" name="Rectangle 7"/>
          <p:cNvSpPr/>
          <p:nvPr/>
        </p:nvSpPr>
        <p:spPr bwMode="white">
          <a:xfrm>
            <a:off x="-1" y="411480"/>
            <a:ext cx="12188826" cy="4572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1143000"/>
            <a:ext cx="9144000" cy="2667000"/>
          </a:xfrm>
        </p:spPr>
        <p:txBody>
          <a:bodyPr anchor="b">
            <a:normAutofit/>
          </a:bodyPr>
          <a:lstStyle>
            <a:lvl1pPr algn="ctr">
              <a:defRPr sz="52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0" y="3810000"/>
            <a:ext cx="9144000" cy="1143000"/>
          </a:xfrm>
        </p:spPr>
        <p:txBody>
          <a:bodyPr anchor="t">
            <a:normAutofit/>
          </a:bodyPr>
          <a:lstStyle>
            <a:lvl1pPr marL="0" indent="0" algn="ctr">
              <a:spcBef>
                <a:spcPts val="0"/>
              </a:spcBef>
              <a:buNone/>
              <a:defRPr sz="2400" cap="none" baseline="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9/30/2013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158437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lternate Section Header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1143000"/>
            <a:ext cx="9144000" cy="2667000"/>
          </a:xfrm>
        </p:spPr>
        <p:txBody>
          <a:bodyPr anchor="b">
            <a:normAutofit/>
          </a:bodyPr>
          <a:lstStyle>
            <a:lvl1pPr algn="ctr">
              <a:defRPr sz="5200" b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3810000"/>
            <a:ext cx="9144000" cy="1143000"/>
          </a:xfrm>
        </p:spPr>
        <p:txBody>
          <a:bodyPr anchor="t">
            <a:normAutofit/>
          </a:bodyPr>
          <a:lstStyle>
            <a:lvl1pPr marL="0" indent="0" algn="ctr">
              <a:spcBef>
                <a:spcPts val="0"/>
              </a:spcBef>
              <a:buNone/>
              <a:defRPr sz="24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E583DDF-CA54-461A-A486-592D2374C532}" type="datetimeFigureOut">
              <a:rPr lang="en-US"/>
              <a:pPr/>
              <a:t>9/30/2013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A8D9AD5-F248-4919-864A-CFD76CC027D6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043280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41120" y="1901952"/>
            <a:ext cx="4572000" cy="4123944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78880" y="1901952"/>
            <a:ext cx="4572000" cy="4123944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7D43D-6574-4C7B-808D-C6C12215A4D4}" type="datetimeFigureOut">
              <a:rPr lang="en-US"/>
              <a:t>9/30/2013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CE5F2-81AA-4605-B028-6FBA391056A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17078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41120" y="1837464"/>
            <a:ext cx="4572000" cy="766588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 b="0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41120" y="2740732"/>
            <a:ext cx="4572000" cy="328884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78880" y="1837464"/>
            <a:ext cx="4572000" cy="766588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 b="0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78880" y="2740732"/>
            <a:ext cx="4572000" cy="328884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9/30/2013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7080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9/30/2013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42011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E583DDF-CA54-461A-A486-592D2374C532}" type="datetimeFigureOut">
              <a:rPr lang="en-US"/>
              <a:pPr/>
              <a:t>9/30/2013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A8D9AD5-F248-4919-864A-CFD76CC027D6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59003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0412" y="2362200"/>
            <a:ext cx="3200400" cy="1990725"/>
          </a:xfrm>
        </p:spPr>
        <p:txBody>
          <a:bodyPr anchor="b">
            <a:normAutofit/>
          </a:bodyPr>
          <a:lstStyle>
            <a:lvl1pPr>
              <a:defRPr sz="34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94212" y="685800"/>
            <a:ext cx="7239001" cy="5486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0412" y="4367308"/>
            <a:ext cx="3200400" cy="1622012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9/30/2013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35946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>
            <a:off x="1587" y="6583680"/>
            <a:ext cx="12188826" cy="274320"/>
          </a:xfrm>
          <a:prstGeom prst="rect">
            <a:avLst/>
          </a:prstGeom>
          <a:gradFill flip="none" rotWithShape="1">
            <a:gsLst>
              <a:gs pos="100000">
                <a:schemeClr val="tx2">
                  <a:lumMod val="75000"/>
                </a:schemeClr>
              </a:gs>
              <a:gs pos="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b="0" i="0" u="none" strike="noStrike" kern="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uphemia"/>
            </a:endParaRPr>
          </a:p>
        </p:txBody>
      </p:sp>
      <p:sp>
        <p:nvSpPr>
          <p:cNvPr id="8" name="Rectangle 7"/>
          <p:cNvSpPr/>
          <p:nvPr/>
        </p:nvSpPr>
        <p:spPr bwMode="white">
          <a:xfrm>
            <a:off x="1587" y="6583680"/>
            <a:ext cx="12188826" cy="4572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41120" y="467360"/>
            <a:ext cx="9509760" cy="12334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41120" y="1901952"/>
            <a:ext cx="9509760" cy="41276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75776" y="6601968"/>
            <a:ext cx="960120" cy="2377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2"/>
                </a:solidFill>
              </a:defRPr>
            </a:lvl1pPr>
          </a:lstStyle>
          <a:p>
            <a:fld id="{9E583DDF-CA54-461A-A486-592D2374C532}" type="datetimeFigureOut">
              <a:rPr lang="en-US"/>
              <a:pPr/>
              <a:t>9/30/2013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41120" y="6601968"/>
            <a:ext cx="7159752" cy="2377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chemeClr val="bg2"/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10800" y="6601968"/>
            <a:ext cx="640080" cy="2377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2"/>
                </a:solidFill>
              </a:defRPr>
            </a:lvl1pPr>
          </a:lstStyle>
          <a:p>
            <a:fld id="{CA8D9AD5-F248-4919-864A-CFD76CC027D6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637609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2" r:id="rId4"/>
    <p:sldLayoutId id="2147483661" r:id="rId5"/>
    <p:sldLayoutId id="2147483653" r:id="rId6"/>
    <p:sldLayoutId id="2147483654" r:id="rId7"/>
    <p:sldLayoutId id="2147483655" r:id="rId8"/>
    <p:sldLayoutId id="2147483656" r:id="rId9"/>
    <p:sldLayoutId id="2147483663" r:id="rId10"/>
    <p:sldLayoutId id="2147483657" r:id="rId11"/>
    <p:sldLayoutId id="2147483658" r:id="rId12"/>
    <p:sldLayoutId id="2147483659" r:id="rId1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marL="0" indent="0" algn="l" defTabSz="914400" rtl="0" eaLnBrk="1" latinLnBrk="0" hangingPunct="1">
        <a:lnSpc>
          <a:spcPct val="90000"/>
        </a:lnSpc>
        <a:spcBef>
          <a:spcPct val="0"/>
        </a:spcBef>
        <a:buFont typeface="Arial" pitchFamily="34" charset="0"/>
        <a:buNone/>
        <a:defRPr sz="3400" kern="1200">
          <a:solidFill>
            <a:schemeClr val="tx2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tx2"/>
        </a:buClr>
        <a:buSzPct val="100000"/>
        <a:buFont typeface="Arial" pitchFamily="34" charset="0"/>
        <a:buChar char="▪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59436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2"/>
        </a:buClr>
        <a:buSzPct val="100000"/>
        <a:buFont typeface="Arial" pitchFamily="34" charset="0"/>
        <a:buChar char="▪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tx2"/>
        </a:buClr>
        <a:buSzPct val="100000"/>
        <a:buFont typeface="Arial" pitchFamily="34" charset="0"/>
        <a:buChar char="▪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12344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tx2"/>
        </a:buClr>
        <a:buSzPct val="100000"/>
        <a:buFont typeface="Arial" pitchFamily="34" charset="0"/>
        <a:buChar char="▪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tx2"/>
        </a:buClr>
        <a:buSzPct val="100000"/>
        <a:buFont typeface="Arial" pitchFamily="34" charset="0"/>
        <a:buChar char="▪"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1874520" indent="-228600" algn="l" defTabSz="914400" rtl="0" eaLnBrk="1" latinLnBrk="0" hangingPunct="1">
        <a:lnSpc>
          <a:spcPct val="90000"/>
        </a:lnSpc>
        <a:spcBef>
          <a:spcPts val="800"/>
        </a:spcBef>
        <a:buSzPct val="100000"/>
        <a:buFont typeface="Arial" pitchFamily="34" charset="0"/>
        <a:buChar char="▪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2194560" indent="-228600" algn="l" defTabSz="914400" rtl="0" eaLnBrk="1" latinLnBrk="0" hangingPunct="1">
        <a:lnSpc>
          <a:spcPct val="90000"/>
        </a:lnSpc>
        <a:spcBef>
          <a:spcPts val="800"/>
        </a:spcBef>
        <a:buSzPct val="100000"/>
        <a:buFont typeface="Arial" pitchFamily="34" charset="0"/>
        <a:buChar char="▪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2514600" indent="-228600" algn="l" defTabSz="914400" rtl="0" eaLnBrk="1" latinLnBrk="0" hangingPunct="1">
        <a:lnSpc>
          <a:spcPct val="90000"/>
        </a:lnSpc>
        <a:spcBef>
          <a:spcPts val="800"/>
        </a:spcBef>
        <a:buSzPct val="100000"/>
        <a:buFont typeface="Arial" pitchFamily="34" charset="0"/>
        <a:buChar char="▪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2834640" indent="-228600" algn="l" defTabSz="914400" rtl="0" eaLnBrk="1" latinLnBrk="0" hangingPunct="1">
        <a:lnSpc>
          <a:spcPct val="90000"/>
        </a:lnSpc>
        <a:spcBef>
          <a:spcPts val="800"/>
        </a:spcBef>
        <a:buSzPct val="100000"/>
        <a:buFont typeface="Arial" pitchFamily="34" charset="0"/>
        <a:buChar char="▪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ClimbXpert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Find your holds, easy</a:t>
            </a:r>
            <a:endParaRPr lang="en-US" dirty="0"/>
          </a:p>
        </p:txBody>
      </p:sp>
      <p:sp>
        <p:nvSpPr>
          <p:cNvPr id="5" name="Subtitle 3"/>
          <p:cNvSpPr txBox="1">
            <a:spLocks/>
          </p:cNvSpPr>
          <p:nvPr/>
        </p:nvSpPr>
        <p:spPr>
          <a:xfrm>
            <a:off x="1120" y="6324600"/>
            <a:ext cx="4610077" cy="39495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tx2"/>
              </a:buClr>
              <a:buSzPct val="100000"/>
              <a:buFont typeface="Arial" pitchFamily="34" charset="0"/>
              <a:buNone/>
              <a:defRPr sz="2000" kern="1200" cap="none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SzPct val="100000"/>
              <a:buFont typeface="Arial" pitchFamily="34" charset="0"/>
              <a:buNone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2"/>
              </a:buClr>
              <a:buSzPct val="100000"/>
              <a:buFont typeface="Arial" pitchFamily="34" charset="0"/>
              <a:buNone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2"/>
              </a:buClr>
              <a:buSzPct val="100000"/>
              <a:buFont typeface="Arial" pitchFamily="34" charset="0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2"/>
              </a:buClr>
              <a:buSzPct val="100000"/>
              <a:buFont typeface="Arial" pitchFamily="34" charset="0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None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None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None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Team: Nir Ozery, Alon Strutsovsky, Itai Lahat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8809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583066" y="2473581"/>
            <a:ext cx="9509760" cy="1233424"/>
          </a:xfrm>
        </p:spPr>
        <p:txBody>
          <a:bodyPr/>
          <a:lstStyle/>
          <a:p>
            <a:r>
              <a:rPr lang="en-US" dirty="0" smtClean="0"/>
              <a:t>Just Climb!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337792" y="1225568"/>
            <a:ext cx="6065670" cy="4549253"/>
          </a:xfrm>
        </p:spPr>
      </p:pic>
    </p:spTree>
    <p:extLst>
      <p:ext uri="{BB962C8B-B14F-4D97-AF65-F5344CB8AC3E}">
        <p14:creationId xmlns:p14="http://schemas.microsoft.com/office/powerpoint/2010/main" val="22847106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Climbing World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2400" dirty="0" smtClean="0"/>
          </a:p>
          <a:p>
            <a:endParaRPr lang="en-US" sz="2400" dirty="0"/>
          </a:p>
          <a:p>
            <a:r>
              <a:rPr lang="en-US" sz="2800" dirty="0" smtClean="0"/>
              <a:t>Climbers are looking for official climbing routes</a:t>
            </a:r>
            <a:br>
              <a:rPr lang="en-US" sz="2800" dirty="0" smtClean="0"/>
            </a:br>
            <a:endParaRPr lang="en-US" sz="2800" dirty="0" smtClean="0"/>
          </a:p>
          <a:p>
            <a:r>
              <a:rPr lang="en-US" sz="2800" dirty="0" smtClean="0"/>
              <a:t>On site, it is sometimes hard to find the climbing routes and harder to classify their difficulty level</a:t>
            </a:r>
            <a:endParaRPr lang="en-US" sz="2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5048" y="0"/>
            <a:ext cx="4966952" cy="2614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955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120" y="889000"/>
            <a:ext cx="8564880" cy="57099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240" y="0"/>
            <a:ext cx="9509760" cy="811784"/>
          </a:xfrm>
        </p:spPr>
        <p:txBody>
          <a:bodyPr/>
          <a:lstStyle/>
          <a:p>
            <a:r>
              <a:rPr lang="en-US" dirty="0" smtClean="0"/>
              <a:t>Find Routes on Site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13" t="9246" r="4869" b="13601"/>
          <a:stretch/>
        </p:blipFill>
        <p:spPr>
          <a:xfrm rot="21258476">
            <a:off x="2965219" y="2692471"/>
            <a:ext cx="3959120" cy="2339968"/>
          </a:xfrm>
          <a:prstGeom prst="rect">
            <a:avLst/>
          </a:prstGeom>
        </p:spPr>
      </p:pic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096" y="1967604"/>
            <a:ext cx="7361181" cy="4626377"/>
          </a:xfrm>
        </p:spPr>
      </p:pic>
      <p:grpSp>
        <p:nvGrpSpPr>
          <p:cNvPr id="7" name="Group 6"/>
          <p:cNvGrpSpPr/>
          <p:nvPr/>
        </p:nvGrpSpPr>
        <p:grpSpPr>
          <a:xfrm>
            <a:off x="3825025" y="3117514"/>
            <a:ext cx="257578" cy="1827973"/>
            <a:chOff x="3825025" y="3117514"/>
            <a:chExt cx="257578" cy="1827973"/>
          </a:xfrm>
        </p:grpSpPr>
        <p:cxnSp>
          <p:nvCxnSpPr>
            <p:cNvPr id="11" name="Straight Connector 10"/>
            <p:cNvCxnSpPr/>
            <p:nvPr/>
          </p:nvCxnSpPr>
          <p:spPr>
            <a:xfrm flipH="1" flipV="1">
              <a:off x="3825025" y="4456090"/>
              <a:ext cx="257578" cy="489397"/>
            </a:xfrm>
            <a:prstGeom prst="line">
              <a:avLst/>
            </a:prstGeom>
            <a:ln w="38100">
              <a:headEnd type="diamond" w="med" len="med"/>
              <a:tailEnd type="diamond" w="med" len="med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V="1">
              <a:off x="3825025" y="3944242"/>
              <a:ext cx="128789" cy="489398"/>
            </a:xfrm>
            <a:prstGeom prst="line">
              <a:avLst/>
            </a:prstGeom>
            <a:ln w="38100">
              <a:headEnd type="diamond" w="med" len="med"/>
              <a:tailEnd type="diamond" w="med" len="med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H="1" flipV="1">
              <a:off x="3825025" y="3567448"/>
              <a:ext cx="122014" cy="365569"/>
            </a:xfrm>
            <a:prstGeom prst="line">
              <a:avLst/>
            </a:prstGeom>
            <a:ln w="38100">
              <a:headEnd type="diamond" w="med" len="med"/>
              <a:tailEnd type="diamond" w="med" len="med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V="1">
              <a:off x="3825025" y="3117514"/>
              <a:ext cx="61007" cy="411327"/>
            </a:xfrm>
            <a:prstGeom prst="line">
              <a:avLst/>
            </a:prstGeom>
            <a:ln w="38100">
              <a:headEnd type="diamond" w="med" len="med"/>
              <a:tailEnd type="diamond" w="med" len="med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6" name="Group 5"/>
          <p:cNvGrpSpPr/>
          <p:nvPr/>
        </p:nvGrpSpPr>
        <p:grpSpPr>
          <a:xfrm>
            <a:off x="4655548" y="2996152"/>
            <a:ext cx="128790" cy="1846305"/>
            <a:chOff x="4655548" y="2996152"/>
            <a:chExt cx="128790" cy="1846305"/>
          </a:xfrm>
        </p:grpSpPr>
        <p:cxnSp>
          <p:nvCxnSpPr>
            <p:cNvPr id="20" name="Straight Connector 19"/>
            <p:cNvCxnSpPr/>
            <p:nvPr/>
          </p:nvCxnSpPr>
          <p:spPr>
            <a:xfrm flipH="1" flipV="1">
              <a:off x="4777562" y="4275060"/>
              <a:ext cx="6776" cy="567397"/>
            </a:xfrm>
            <a:prstGeom prst="line">
              <a:avLst/>
            </a:prstGeom>
            <a:ln w="38100">
              <a:headEnd type="diamond" w="med" len="med"/>
              <a:tailEnd type="diamond" w="med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 flipV="1">
              <a:off x="4686051" y="3862455"/>
              <a:ext cx="98286" cy="412867"/>
            </a:xfrm>
            <a:prstGeom prst="line">
              <a:avLst/>
            </a:prstGeom>
            <a:ln w="38100">
              <a:headEnd type="diamond" w="med" len="med"/>
              <a:tailEnd type="diamond" w="med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flipH="1" flipV="1">
              <a:off x="4655548" y="3468965"/>
              <a:ext cx="30503" cy="388551"/>
            </a:xfrm>
            <a:prstGeom prst="line">
              <a:avLst/>
            </a:prstGeom>
            <a:ln w="38100">
              <a:headEnd type="diamond" w="med" len="med"/>
              <a:tailEnd type="diamond" w="med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V="1">
              <a:off x="4655548" y="2996152"/>
              <a:ext cx="0" cy="434206"/>
            </a:xfrm>
            <a:prstGeom prst="line">
              <a:avLst/>
            </a:prstGeom>
            <a:ln w="38100">
              <a:headEnd type="diamond" w="med" len="med"/>
              <a:tailEnd type="diamond" w="med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/>
          <p:cNvGrpSpPr/>
          <p:nvPr/>
        </p:nvGrpSpPr>
        <p:grpSpPr>
          <a:xfrm>
            <a:off x="5033391" y="2996152"/>
            <a:ext cx="938691" cy="1742547"/>
            <a:chOff x="5033391" y="2996152"/>
            <a:chExt cx="938691" cy="1742547"/>
          </a:xfrm>
        </p:grpSpPr>
        <p:cxnSp>
          <p:nvCxnSpPr>
            <p:cNvPr id="32" name="Straight Connector 31"/>
            <p:cNvCxnSpPr/>
            <p:nvPr/>
          </p:nvCxnSpPr>
          <p:spPr>
            <a:xfrm flipH="1" flipV="1">
              <a:off x="5714504" y="4249302"/>
              <a:ext cx="257578" cy="489397"/>
            </a:xfrm>
            <a:prstGeom prst="line">
              <a:avLst/>
            </a:prstGeom>
            <a:ln w="38100">
              <a:solidFill>
                <a:schemeClr val="accent3"/>
              </a:solidFill>
              <a:headEnd type="diamond" w="med" len="med"/>
              <a:tailEnd type="diamond" w="med" len="med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 flipH="1" flipV="1">
              <a:off x="5523349" y="3762841"/>
              <a:ext cx="191155" cy="464011"/>
            </a:xfrm>
            <a:prstGeom prst="line">
              <a:avLst/>
            </a:prstGeom>
            <a:ln w="38100">
              <a:solidFill>
                <a:schemeClr val="accent3"/>
              </a:solidFill>
              <a:headEnd type="diamond" w="med" len="med"/>
              <a:tailEnd type="diamond" w="med" len="med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flipH="1" flipV="1">
              <a:off x="5362748" y="3399269"/>
              <a:ext cx="160601" cy="358634"/>
            </a:xfrm>
            <a:prstGeom prst="line">
              <a:avLst/>
            </a:prstGeom>
            <a:ln w="38100">
              <a:solidFill>
                <a:schemeClr val="accent3"/>
              </a:solidFill>
              <a:headEnd type="diamond" w="med" len="med"/>
              <a:tailEnd type="diamond" w="med" len="med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flipH="1" flipV="1">
              <a:off x="5033391" y="2996152"/>
              <a:ext cx="329357" cy="403117"/>
            </a:xfrm>
            <a:prstGeom prst="line">
              <a:avLst/>
            </a:prstGeom>
            <a:ln w="38100">
              <a:solidFill>
                <a:schemeClr val="accent3"/>
              </a:solidFill>
              <a:headEnd type="diamond" w="med" len="med"/>
              <a:tailEnd type="diamond" w="med" len="med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41" name="TextBox 40"/>
          <p:cNvSpPr txBox="1"/>
          <p:nvPr/>
        </p:nvSpPr>
        <p:spPr>
          <a:xfrm>
            <a:off x="3953814" y="4260199"/>
            <a:ext cx="6053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C00000"/>
                </a:solidFill>
                <a:latin typeface="Lucida Console" panose="020B0609040504020204" pitchFamily="49" charset="0"/>
              </a:rPr>
              <a:t>6c</a:t>
            </a:r>
            <a:endParaRPr lang="en-US" b="1" dirty="0">
              <a:solidFill>
                <a:srgbClr val="C00000"/>
              </a:solidFill>
              <a:latin typeface="Lucida Console" panose="020B0609040504020204" pitchFamily="49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4757441" y="4331456"/>
            <a:ext cx="6053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92D050"/>
                </a:solidFill>
                <a:latin typeface="Lucida Console" panose="020B0609040504020204" pitchFamily="49" charset="0"/>
              </a:rPr>
              <a:t>5b</a:t>
            </a:r>
            <a:endParaRPr lang="en-US" b="1" dirty="0">
              <a:solidFill>
                <a:srgbClr val="92D050"/>
              </a:solidFill>
              <a:latin typeface="Lucida Console" panose="020B0609040504020204" pitchFamily="49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5789692" y="4124668"/>
            <a:ext cx="6053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0070C0"/>
                </a:solidFill>
                <a:latin typeface="Lucida Console" panose="020B0609040504020204" pitchFamily="49" charset="0"/>
              </a:rPr>
              <a:t>6a</a:t>
            </a:r>
            <a:endParaRPr lang="en-US" b="1" dirty="0">
              <a:solidFill>
                <a:srgbClr val="0070C0"/>
              </a:solidFill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7887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Main </a:t>
            </a:r>
            <a:r>
              <a:rPr lang="en-US" dirty="0" smtClean="0"/>
              <a:t>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41119" y="1901952"/>
            <a:ext cx="9683195" cy="4123944"/>
          </a:xfrm>
        </p:spPr>
        <p:txBody>
          <a:bodyPr/>
          <a:lstStyle/>
          <a:p>
            <a:r>
              <a:rPr lang="en-US" sz="3200" dirty="0" smtClean="0"/>
              <a:t>Provide a data base of rock climbing routes</a:t>
            </a:r>
            <a:br>
              <a:rPr lang="en-US" sz="3200" dirty="0" smtClean="0"/>
            </a:br>
            <a:endParaRPr lang="en-US" sz="3200" dirty="0" smtClean="0"/>
          </a:p>
          <a:p>
            <a:r>
              <a:rPr lang="en-US" sz="3200" dirty="0" smtClean="0"/>
              <a:t>Show the climbing sites on a map</a:t>
            </a:r>
            <a:br>
              <a:rPr lang="en-US" sz="3200" dirty="0" smtClean="0"/>
            </a:br>
            <a:endParaRPr lang="en-US" sz="3200" dirty="0" smtClean="0"/>
          </a:p>
          <a:p>
            <a:r>
              <a:rPr lang="en-US" sz="3200" dirty="0" smtClean="0"/>
              <a:t>Show the routes and their steps </a:t>
            </a:r>
            <a:r>
              <a:rPr lang="en-US" sz="3200" b="1" dirty="0" smtClean="0"/>
              <a:t>on site </a:t>
            </a:r>
            <a:r>
              <a:rPr lang="en-US" sz="3200" dirty="0" smtClean="0"/>
              <a:t>using the camera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6355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396240" y="0"/>
            <a:ext cx="9509760" cy="81178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 typeface="Arial" pitchFamily="34" charset="0"/>
              <a:buNone/>
              <a:defRPr sz="3400" kern="120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 smtClean="0"/>
              <a:t>The Application</a:t>
            </a:r>
            <a:endParaRPr lang="en-US" sz="4400" dirty="0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4559" y="811784"/>
            <a:ext cx="3257663" cy="5192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61444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41119" y="1901952"/>
            <a:ext cx="9683195" cy="412394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96240" y="0"/>
            <a:ext cx="9509760" cy="81178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 typeface="Arial" pitchFamily="34" charset="0"/>
              <a:buNone/>
              <a:defRPr sz="3400" kern="120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Search Activity</a:t>
            </a:r>
            <a:endParaRPr lang="en-US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9386" y="811782"/>
            <a:ext cx="3246941" cy="51964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4129" y="811782"/>
            <a:ext cx="3262888" cy="51964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58766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396240" y="0"/>
            <a:ext cx="9509760" cy="81178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 typeface="Arial" pitchFamily="34" charset="0"/>
              <a:buNone/>
              <a:defRPr sz="3400" kern="120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On Foot Navigation</a:t>
            </a:r>
            <a:endParaRPr lang="en-US" dirty="0"/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7080" y="811784"/>
            <a:ext cx="3251147" cy="51964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62053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192" y="1299676"/>
            <a:ext cx="8932808" cy="50244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396240" y="0"/>
            <a:ext cx="9509760" cy="81178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 typeface="Arial" pitchFamily="34" charset="0"/>
              <a:buNone/>
              <a:defRPr sz="3400" kern="120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AR – On screen information</a:t>
            </a:r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15602">
            <a:off x="3717712" y="2968034"/>
            <a:ext cx="4058867" cy="22829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Content Placeholder 3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4269" y="2231623"/>
            <a:ext cx="7361181" cy="4626377"/>
          </a:xfrm>
        </p:spPr>
      </p:pic>
    </p:spTree>
    <p:extLst>
      <p:ext uri="{BB962C8B-B14F-4D97-AF65-F5344CB8AC3E}">
        <p14:creationId xmlns:p14="http://schemas.microsoft.com/office/powerpoint/2010/main" val="4112873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Arc 26"/>
          <p:cNvSpPr/>
          <p:nvPr/>
        </p:nvSpPr>
        <p:spPr>
          <a:xfrm rot="20310203">
            <a:off x="9019857" y="2464037"/>
            <a:ext cx="2186264" cy="2057699"/>
          </a:xfrm>
          <a:prstGeom prst="arc">
            <a:avLst>
              <a:gd name="adj1" fmla="val 13110302"/>
              <a:gd name="adj2" fmla="val 19744090"/>
            </a:avLst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Sensors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41119" y="1901952"/>
            <a:ext cx="9683195" cy="4123944"/>
          </a:xfrm>
        </p:spPr>
        <p:txBody>
          <a:bodyPr/>
          <a:lstStyle/>
          <a:p>
            <a:r>
              <a:rPr lang="en-US" sz="3200" dirty="0" smtClean="0"/>
              <a:t>Magnetic, Gravity, GPS</a:t>
            </a:r>
            <a:r>
              <a:rPr lang="en-US" sz="3200" dirty="0" smtClean="0"/>
              <a:t/>
            </a:r>
            <a:br>
              <a:rPr lang="en-US" sz="3200" dirty="0" smtClean="0"/>
            </a:br>
            <a:endParaRPr lang="en-US" sz="3200" dirty="0" smtClean="0"/>
          </a:p>
          <a:p>
            <a:r>
              <a:rPr lang="en-US" sz="3200" dirty="0" smtClean="0"/>
              <a:t>Smoothening (using buffers)</a:t>
            </a:r>
            <a:br>
              <a:rPr lang="en-US" sz="3200" dirty="0" smtClean="0"/>
            </a:br>
            <a:endParaRPr lang="en-US" sz="3200" dirty="0" smtClean="0"/>
          </a:p>
          <a:p>
            <a:r>
              <a:rPr lang="en-US" sz="3200" dirty="0" smtClean="0"/>
              <a:t>Extracting and Crossing relevant data</a:t>
            </a:r>
            <a:endParaRPr lang="en-US" dirty="0" smtClean="0"/>
          </a:p>
          <a:p>
            <a:endParaRPr lang="en-US" dirty="0"/>
          </a:p>
        </p:txBody>
      </p:sp>
      <p:grpSp>
        <p:nvGrpSpPr>
          <p:cNvPr id="22" name="Group 21"/>
          <p:cNvGrpSpPr/>
          <p:nvPr/>
        </p:nvGrpSpPr>
        <p:grpSpPr>
          <a:xfrm>
            <a:off x="8175009" y="1425770"/>
            <a:ext cx="3712191" cy="3159878"/>
            <a:chOff x="8175009" y="1425770"/>
            <a:chExt cx="3712191" cy="3159878"/>
          </a:xfrm>
        </p:grpSpPr>
        <p:cxnSp>
          <p:nvCxnSpPr>
            <p:cNvPr id="10" name="Straight Arrow Connector 9"/>
            <p:cNvCxnSpPr/>
            <p:nvPr/>
          </p:nvCxnSpPr>
          <p:spPr>
            <a:xfrm>
              <a:off x="8175009" y="3179928"/>
              <a:ext cx="3712191" cy="0"/>
            </a:xfrm>
            <a:prstGeom prst="straightConnector1">
              <a:avLst/>
            </a:prstGeom>
            <a:ln w="2857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>
              <a:off x="9949218" y="1569495"/>
              <a:ext cx="0" cy="3016153"/>
            </a:xfrm>
            <a:prstGeom prst="straightConnector1">
              <a:avLst/>
            </a:prstGeom>
            <a:ln w="2857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 flipV="1">
              <a:off x="8543499" y="2292824"/>
              <a:ext cx="2715904" cy="1825389"/>
            </a:xfrm>
            <a:prstGeom prst="straightConnector1">
              <a:avLst/>
            </a:prstGeom>
            <a:ln w="2857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10031104" y="1425770"/>
              <a:ext cx="1637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y</a:t>
              </a:r>
              <a:endParaRPr lang="en-US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1633177" y="3172262"/>
              <a:ext cx="1637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x</a:t>
              </a:r>
              <a:endParaRPr lang="en-US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1200630" y="2135031"/>
              <a:ext cx="1637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z</a:t>
              </a:r>
              <a:endParaRPr lang="en-US" dirty="0"/>
            </a:p>
          </p:txBody>
        </p:sp>
      </p:grpSp>
      <p:sp>
        <p:nvSpPr>
          <p:cNvPr id="23" name="Arc 22"/>
          <p:cNvSpPr/>
          <p:nvPr/>
        </p:nvSpPr>
        <p:spPr>
          <a:xfrm>
            <a:off x="9157645" y="1901952"/>
            <a:ext cx="1597699" cy="1468624"/>
          </a:xfrm>
          <a:prstGeom prst="arc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Arc 23"/>
          <p:cNvSpPr/>
          <p:nvPr/>
        </p:nvSpPr>
        <p:spPr>
          <a:xfrm>
            <a:off x="8543499" y="1901952"/>
            <a:ext cx="2807259" cy="2523236"/>
          </a:xfrm>
          <a:prstGeom prst="arc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8349137" y="2525346"/>
            <a:ext cx="1049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Azimuth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0302344" y="1570262"/>
            <a:ext cx="1049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C000"/>
                </a:solidFill>
              </a:rPr>
              <a:t>Tilt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1228835" y="2419507"/>
            <a:ext cx="1049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7030A0"/>
                </a:solidFill>
              </a:rPr>
              <a:t>Rotation</a:t>
            </a:r>
            <a:endParaRPr lang="en-US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0110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anded Design Blue 16x9">
  <a:themeElements>
    <a:clrScheme name="Banded Design Blue">
      <a:dk1>
        <a:srgbClr val="404040"/>
      </a:dk1>
      <a:lt1>
        <a:sysClr val="window" lastClr="FFFFFF"/>
      </a:lt1>
      <a:dk2>
        <a:srgbClr val="263050"/>
      </a:dk2>
      <a:lt2>
        <a:srgbClr val="E5E8E8"/>
      </a:lt2>
      <a:accent1>
        <a:srgbClr val="77B142"/>
      </a:accent1>
      <a:accent2>
        <a:srgbClr val="E3C01E"/>
      </a:accent2>
      <a:accent3>
        <a:srgbClr val="0070C0"/>
      </a:accent3>
      <a:accent4>
        <a:srgbClr val="7556A4"/>
      </a:accent4>
      <a:accent5>
        <a:srgbClr val="F08F1E"/>
      </a:accent5>
      <a:accent6>
        <a:srgbClr val="CB3E3A"/>
      </a:accent6>
      <a:hlink>
        <a:srgbClr val="0070C0"/>
      </a:hlink>
      <a:folHlink>
        <a:srgbClr val="7556A4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Banded Design Blue">
      <a:dk1>
        <a:srgbClr val="404040"/>
      </a:dk1>
      <a:lt1>
        <a:sysClr val="window" lastClr="FFFFFF"/>
      </a:lt1>
      <a:dk2>
        <a:srgbClr val="263050"/>
      </a:dk2>
      <a:lt2>
        <a:srgbClr val="E5E8E8"/>
      </a:lt2>
      <a:accent1>
        <a:srgbClr val="77B142"/>
      </a:accent1>
      <a:accent2>
        <a:srgbClr val="E3C01E"/>
      </a:accent2>
      <a:accent3>
        <a:srgbClr val="0070C0"/>
      </a:accent3>
      <a:accent4>
        <a:srgbClr val="7556A4"/>
      </a:accent4>
      <a:accent5>
        <a:srgbClr val="F08F1E"/>
      </a:accent5>
      <a:accent6>
        <a:srgbClr val="CB3E3A"/>
      </a:accent6>
      <a:hlink>
        <a:srgbClr val="0070C0"/>
      </a:hlink>
      <a:folHlink>
        <a:srgbClr val="7556A4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Banded Design Blue">
      <a:dk1>
        <a:srgbClr val="404040"/>
      </a:dk1>
      <a:lt1>
        <a:sysClr val="window" lastClr="FFFFFF"/>
      </a:lt1>
      <a:dk2>
        <a:srgbClr val="263050"/>
      </a:dk2>
      <a:lt2>
        <a:srgbClr val="E5E8E8"/>
      </a:lt2>
      <a:accent1>
        <a:srgbClr val="77B142"/>
      </a:accent1>
      <a:accent2>
        <a:srgbClr val="E3C01E"/>
      </a:accent2>
      <a:accent3>
        <a:srgbClr val="0070C0"/>
      </a:accent3>
      <a:accent4>
        <a:srgbClr val="7556A4"/>
      </a:accent4>
      <a:accent5>
        <a:srgbClr val="F08F1E"/>
      </a:accent5>
      <a:accent6>
        <a:srgbClr val="CB3E3A"/>
      </a:accent6>
      <a:hlink>
        <a:srgbClr val="0070C0"/>
      </a:hlink>
      <a:folHlink>
        <a:srgbClr val="7556A4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A4D8109F-05D6-4A26-8F7E-3EF448E6183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Blue banded nature presentation with mountain sunrise photo (widescreen)</Template>
  <TotalTime>313</TotalTime>
  <Words>71</Words>
  <Application>Microsoft Office PowerPoint</Application>
  <PresentationFormat>Widescreen</PresentationFormat>
  <Paragraphs>32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Corbel</vt:lpstr>
      <vt:lpstr>Euphemia</vt:lpstr>
      <vt:lpstr>Lucida Console</vt:lpstr>
      <vt:lpstr>Banded Design Blue 16x9</vt:lpstr>
      <vt:lpstr>ClimbXpert</vt:lpstr>
      <vt:lpstr>The Climbing World</vt:lpstr>
      <vt:lpstr>Find Routes on Site</vt:lpstr>
      <vt:lpstr>Main Features</vt:lpstr>
      <vt:lpstr>PowerPoint Presentation</vt:lpstr>
      <vt:lpstr>PowerPoint Presentation</vt:lpstr>
      <vt:lpstr>PowerPoint Presentation</vt:lpstr>
      <vt:lpstr>PowerPoint Presentation</vt:lpstr>
      <vt:lpstr>Sensors</vt:lpstr>
      <vt:lpstr>Just Climb!</vt:lpstr>
    </vt:vector>
  </TitlesOfParts>
  <Company>Intel Corporation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Climbing Routs</dc:title>
  <dc:creator>Lahat, Itai</dc:creator>
  <cp:lastModifiedBy>Lahat, Itai</cp:lastModifiedBy>
  <cp:revision>40</cp:revision>
  <dcterms:created xsi:type="dcterms:W3CDTF">2013-05-22T11:35:44Z</dcterms:created>
  <dcterms:modified xsi:type="dcterms:W3CDTF">2013-09-30T15:43:05Z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TC028952539991</vt:lpwstr>
  </property>
</Properties>
</file>